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6"/>
  </p:notesMasterIdLst>
  <p:sldIdLst>
    <p:sldId id="256" r:id="rId2"/>
    <p:sldId id="295" r:id="rId3"/>
    <p:sldId id="257" r:id="rId4"/>
    <p:sldId id="300" r:id="rId5"/>
    <p:sldId id="301" r:id="rId6"/>
    <p:sldId id="302" r:id="rId7"/>
    <p:sldId id="297" r:id="rId8"/>
    <p:sldId id="303" r:id="rId9"/>
    <p:sldId id="299" r:id="rId10"/>
    <p:sldId id="298" r:id="rId11"/>
    <p:sldId id="304" r:id="rId12"/>
    <p:sldId id="305" r:id="rId13"/>
    <p:sldId id="306" r:id="rId14"/>
    <p:sldId id="307" r:id="rId15"/>
    <p:sldId id="308" r:id="rId16"/>
    <p:sldId id="309" r:id="rId17"/>
    <p:sldId id="310" r:id="rId18"/>
    <p:sldId id="311" r:id="rId19"/>
    <p:sldId id="312" r:id="rId20"/>
    <p:sldId id="313" r:id="rId21"/>
    <p:sldId id="315" r:id="rId22"/>
    <p:sldId id="314" r:id="rId23"/>
    <p:sldId id="316" r:id="rId24"/>
    <p:sldId id="278" r:id="rId25"/>
  </p:sldIdLst>
  <p:sldSz cx="9144000" cy="5143500" type="screen16x9"/>
  <p:notesSz cx="6858000" cy="9144000"/>
  <p:embeddedFontLst>
    <p:embeddedFont>
      <p:font typeface="Titillium Web" panose="00000500000000000000" pitchFamily="2" charset="0"/>
      <p:regular r:id="rId27"/>
      <p:bold r:id="rId28"/>
      <p:italic r:id="rId29"/>
      <p:boldItalic r:id="rId30"/>
    </p:embeddedFont>
    <p:embeddedFont>
      <p:font typeface="Titillium Web Light" panose="000004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ED31F-4C28-4180-97D3-87A74C8CC402}">
  <a:tblStyle styleId="{EBDED31F-4C28-4180-97D3-87A74C8CC4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3F4AB4-FE6C-4C75-8DE0-3188A609124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467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495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83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194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725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709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690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4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008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90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85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919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622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12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54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26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256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456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2161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685800" y="743850"/>
            <a:ext cx="8129588"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dirty="0"/>
              <a:t>Báo cáo Lập Trình Web</a:t>
            </a:r>
            <a:endParaRPr dirty="0"/>
          </a:p>
        </p:txBody>
      </p:sp>
      <p:sp>
        <p:nvSpPr>
          <p:cNvPr id="2" name="TextBox 1">
            <a:extLst>
              <a:ext uri="{FF2B5EF4-FFF2-40B4-BE49-F238E27FC236}">
                <a16:creationId xmlns:a16="http://schemas.microsoft.com/office/drawing/2014/main" id="{CDB96E35-4AEF-4A01-B599-536DCB1FCA05}"/>
              </a:ext>
            </a:extLst>
          </p:cNvPr>
          <p:cNvSpPr txBox="1"/>
          <p:nvPr/>
        </p:nvSpPr>
        <p:spPr>
          <a:xfrm>
            <a:off x="685800" y="1672817"/>
            <a:ext cx="5029200" cy="461665"/>
          </a:xfrm>
          <a:prstGeom prst="rect">
            <a:avLst/>
          </a:prstGeom>
          <a:noFill/>
        </p:spPr>
        <p:txBody>
          <a:bodyPr wrap="square" rtlCol="0">
            <a:spAutoFit/>
          </a:bodyPr>
          <a:lstStyle/>
          <a:p>
            <a:r>
              <a:rPr lang="vi-VN" sz="2400" dirty="0">
                <a:solidFill>
                  <a:schemeClr val="bg1"/>
                </a:solidFill>
                <a:latin typeface="+mj-lt"/>
              </a:rPr>
              <a:t>Dự án bán mô hình Pokemon</a:t>
            </a:r>
            <a:endParaRPr lang="en-US" sz="2400" dirty="0">
              <a:solidFill>
                <a:schemeClr val="bg1"/>
              </a:solidFill>
              <a:latin typeface="+mj-lt"/>
            </a:endParaRPr>
          </a:p>
        </p:txBody>
      </p:sp>
      <p:sp>
        <p:nvSpPr>
          <p:cNvPr id="4" name="TextBox 3">
            <a:extLst>
              <a:ext uri="{FF2B5EF4-FFF2-40B4-BE49-F238E27FC236}">
                <a16:creationId xmlns:a16="http://schemas.microsoft.com/office/drawing/2014/main" id="{B0A2DE72-56EF-46A4-A19D-66406EBEC895}"/>
              </a:ext>
            </a:extLst>
          </p:cNvPr>
          <p:cNvSpPr txBox="1"/>
          <p:nvPr/>
        </p:nvSpPr>
        <p:spPr>
          <a:xfrm flipH="1">
            <a:off x="685800" y="3293269"/>
            <a:ext cx="3483294" cy="1046440"/>
          </a:xfrm>
          <a:prstGeom prst="rect">
            <a:avLst/>
          </a:prstGeom>
          <a:noFill/>
        </p:spPr>
        <p:txBody>
          <a:bodyPr wrap="square" rtlCol="0">
            <a:spAutoFit/>
          </a:bodyPr>
          <a:lstStyle/>
          <a:p>
            <a:pPr>
              <a:spcBef>
                <a:spcPts val="1200"/>
              </a:spcBef>
            </a:pPr>
            <a:r>
              <a:rPr lang="vi-VN" dirty="0">
                <a:solidFill>
                  <a:schemeClr val="bg1"/>
                </a:solidFill>
                <a:latin typeface="Titillium Web" panose="00000500000000000000" pitchFamily="2" charset="0"/>
              </a:rPr>
              <a:t>Giảng viên: Nguyễn Thị Hoài</a:t>
            </a:r>
          </a:p>
          <a:p>
            <a:pPr>
              <a:spcBef>
                <a:spcPts val="1200"/>
              </a:spcBef>
            </a:pPr>
            <a:r>
              <a:rPr lang="vi-VN" dirty="0">
                <a:solidFill>
                  <a:schemeClr val="bg1"/>
                </a:solidFill>
                <a:latin typeface="Titillium Web" panose="00000500000000000000" pitchFamily="2" charset="0"/>
              </a:rPr>
              <a:t>Mã HP: INT4407</a:t>
            </a:r>
          </a:p>
          <a:p>
            <a:pPr>
              <a:spcBef>
                <a:spcPts val="1200"/>
              </a:spcBef>
            </a:pPr>
            <a:r>
              <a:rPr lang="vi-VN" dirty="0">
                <a:solidFill>
                  <a:schemeClr val="bg1"/>
                </a:solidFill>
                <a:latin typeface="Titillium Web" panose="00000500000000000000" pitchFamily="2" charset="0"/>
              </a:rPr>
              <a:t>Nhóm: 1</a:t>
            </a:r>
            <a:endParaRPr lang="en-US" dirty="0">
              <a:solidFill>
                <a:schemeClr val="bg1"/>
              </a:solidFill>
              <a:latin typeface="Titillium Web"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Shop</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4" name="Picture 3">
            <a:extLst>
              <a:ext uri="{FF2B5EF4-FFF2-40B4-BE49-F238E27FC236}">
                <a16:creationId xmlns:a16="http://schemas.microsoft.com/office/drawing/2014/main" id="{D0E0D0B6-C9D6-42D8-9B9B-151F7F7CC969}"/>
              </a:ext>
            </a:extLst>
          </p:cNvPr>
          <p:cNvPicPr>
            <a:picLocks noChangeAspect="1"/>
          </p:cNvPicPr>
          <p:nvPr/>
        </p:nvPicPr>
        <p:blipFill>
          <a:blip r:embed="rId3"/>
          <a:stretch>
            <a:fillRect/>
          </a:stretch>
        </p:blipFill>
        <p:spPr>
          <a:xfrm>
            <a:off x="1314450" y="1956344"/>
            <a:ext cx="6515100" cy="2755344"/>
          </a:xfrm>
          <a:prstGeom prst="rect">
            <a:avLst/>
          </a:prstGeom>
        </p:spPr>
      </p:pic>
    </p:spTree>
    <p:extLst>
      <p:ext uri="{BB962C8B-B14F-4D97-AF65-F5344CB8AC3E}">
        <p14:creationId xmlns:p14="http://schemas.microsoft.com/office/powerpoint/2010/main" val="618461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Shop</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6" name="TextBox 5">
            <a:extLst>
              <a:ext uri="{FF2B5EF4-FFF2-40B4-BE49-F238E27FC236}">
                <a16:creationId xmlns:a16="http://schemas.microsoft.com/office/drawing/2014/main" id="{EA125369-0AEC-444F-8827-E067535E8B97}"/>
              </a:ext>
            </a:extLst>
          </p:cNvPr>
          <p:cNvSpPr txBox="1"/>
          <p:nvPr/>
        </p:nvSpPr>
        <p:spPr>
          <a:xfrm>
            <a:off x="328614" y="1492000"/>
            <a:ext cx="8358186" cy="830997"/>
          </a:xfrm>
          <a:prstGeom prst="rect">
            <a:avLst/>
          </a:prstGeom>
          <a:noFill/>
        </p:spPr>
        <p:txBody>
          <a:bodyPr wrap="square">
            <a:spAutoFit/>
          </a:bodyPr>
          <a:lstStyle/>
          <a:p>
            <a:r>
              <a:rPr lang="vi-VN" sz="2400" dirty="0">
                <a:solidFill>
                  <a:schemeClr val="bg1"/>
                </a:solidFill>
              </a:rPr>
              <a:t>Người dùng có thể bấm vào trang shop-nơi trưng bày các loại pokemon</a:t>
            </a:r>
            <a:endParaRPr lang="en-US" sz="2400" dirty="0">
              <a:solidFill>
                <a:schemeClr val="bg1"/>
              </a:solidFill>
              <a:latin typeface="Titillium Web" panose="00000500000000000000" pitchFamily="2" charset="0"/>
            </a:endParaRPr>
          </a:p>
        </p:txBody>
      </p:sp>
      <p:pic>
        <p:nvPicPr>
          <p:cNvPr id="3" name="Picture 2">
            <a:extLst>
              <a:ext uri="{FF2B5EF4-FFF2-40B4-BE49-F238E27FC236}">
                <a16:creationId xmlns:a16="http://schemas.microsoft.com/office/drawing/2014/main" id="{369EA151-CD3C-40FC-BEEC-74A129E36CAE}"/>
              </a:ext>
            </a:extLst>
          </p:cNvPr>
          <p:cNvPicPr>
            <a:picLocks noChangeAspect="1"/>
          </p:cNvPicPr>
          <p:nvPr/>
        </p:nvPicPr>
        <p:blipFill>
          <a:blip r:embed="rId3"/>
          <a:stretch>
            <a:fillRect/>
          </a:stretch>
        </p:blipFill>
        <p:spPr>
          <a:xfrm>
            <a:off x="628650" y="2685457"/>
            <a:ext cx="7536656" cy="1795632"/>
          </a:xfrm>
          <a:prstGeom prst="rect">
            <a:avLst/>
          </a:prstGeom>
        </p:spPr>
      </p:pic>
    </p:spTree>
    <p:extLst>
      <p:ext uri="{BB962C8B-B14F-4D97-AF65-F5344CB8AC3E}">
        <p14:creationId xmlns:p14="http://schemas.microsoft.com/office/powerpoint/2010/main" val="3915862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Shop</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7" name="Picture 6">
            <a:extLst>
              <a:ext uri="{FF2B5EF4-FFF2-40B4-BE49-F238E27FC236}">
                <a16:creationId xmlns:a16="http://schemas.microsoft.com/office/drawing/2014/main" id="{10346CE5-47D3-4A5F-89CD-DF54DEC7EBFF}"/>
              </a:ext>
            </a:extLst>
          </p:cNvPr>
          <p:cNvPicPr>
            <a:picLocks noChangeAspect="1"/>
          </p:cNvPicPr>
          <p:nvPr/>
        </p:nvPicPr>
        <p:blipFill>
          <a:blip r:embed="rId3"/>
          <a:stretch>
            <a:fillRect/>
          </a:stretch>
        </p:blipFill>
        <p:spPr>
          <a:xfrm>
            <a:off x="2126456" y="3077619"/>
            <a:ext cx="4105275" cy="1038225"/>
          </a:xfrm>
          <a:prstGeom prst="rect">
            <a:avLst/>
          </a:prstGeom>
        </p:spPr>
      </p:pic>
      <p:sp>
        <p:nvSpPr>
          <p:cNvPr id="11" name="TextBox 10">
            <a:extLst>
              <a:ext uri="{FF2B5EF4-FFF2-40B4-BE49-F238E27FC236}">
                <a16:creationId xmlns:a16="http://schemas.microsoft.com/office/drawing/2014/main" id="{7D903117-B63E-4CFD-8C96-59BB0B1D6ADE}"/>
              </a:ext>
            </a:extLst>
          </p:cNvPr>
          <p:cNvSpPr txBox="1"/>
          <p:nvPr/>
        </p:nvSpPr>
        <p:spPr>
          <a:xfrm>
            <a:off x="328614" y="1492000"/>
            <a:ext cx="8358186" cy="830997"/>
          </a:xfrm>
          <a:prstGeom prst="rect">
            <a:avLst/>
          </a:prstGeom>
          <a:noFill/>
        </p:spPr>
        <p:txBody>
          <a:bodyPr wrap="square">
            <a:spAutoFit/>
          </a:bodyPr>
          <a:lstStyle/>
          <a:p>
            <a:r>
              <a:rPr lang="vi-VN" sz="2400" dirty="0">
                <a:solidFill>
                  <a:schemeClr val="bg1"/>
                </a:solidFill>
              </a:rPr>
              <a:t>Người dùng có thể bấm vào các nút mũi tên để chuyển trang và coi tiếp các con pokemon khác</a:t>
            </a:r>
            <a:endParaRPr lang="en-US" sz="2400" dirty="0">
              <a:solidFill>
                <a:schemeClr val="bg1"/>
              </a:solidFill>
              <a:latin typeface="Titillium Web" panose="00000500000000000000" pitchFamily="2" charset="0"/>
            </a:endParaRPr>
          </a:p>
        </p:txBody>
      </p:sp>
    </p:spTree>
    <p:extLst>
      <p:ext uri="{BB962C8B-B14F-4D97-AF65-F5344CB8AC3E}">
        <p14:creationId xmlns:p14="http://schemas.microsoft.com/office/powerpoint/2010/main" val="1814758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Shop</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1" name="TextBox 10">
            <a:extLst>
              <a:ext uri="{FF2B5EF4-FFF2-40B4-BE49-F238E27FC236}">
                <a16:creationId xmlns:a16="http://schemas.microsoft.com/office/drawing/2014/main" id="{7D903117-B63E-4CFD-8C96-59BB0B1D6ADE}"/>
              </a:ext>
            </a:extLst>
          </p:cNvPr>
          <p:cNvSpPr txBox="1"/>
          <p:nvPr/>
        </p:nvSpPr>
        <p:spPr>
          <a:xfrm>
            <a:off x="328614" y="1492000"/>
            <a:ext cx="8358186" cy="461665"/>
          </a:xfrm>
          <a:prstGeom prst="rect">
            <a:avLst/>
          </a:prstGeom>
          <a:noFill/>
        </p:spPr>
        <p:txBody>
          <a:bodyPr wrap="square">
            <a:spAutoFit/>
          </a:bodyPr>
          <a:lstStyle/>
          <a:p>
            <a:r>
              <a:rPr lang="vi-VN" sz="2400" dirty="0">
                <a:solidFill>
                  <a:schemeClr val="bg1"/>
                </a:solidFill>
                <a:latin typeface="Titillium Web" panose="00000500000000000000" pitchFamily="2" charset="0"/>
              </a:rPr>
              <a:t>Ở cuối trang web là chứa thông tin của người làm web.</a:t>
            </a:r>
            <a:endParaRPr lang="en-US" sz="2400" dirty="0">
              <a:solidFill>
                <a:schemeClr val="bg1"/>
              </a:solidFill>
              <a:latin typeface="Titillium Web" panose="00000500000000000000" pitchFamily="2" charset="0"/>
            </a:endParaRPr>
          </a:p>
        </p:txBody>
      </p:sp>
      <p:pic>
        <p:nvPicPr>
          <p:cNvPr id="3" name="Picture 2">
            <a:extLst>
              <a:ext uri="{FF2B5EF4-FFF2-40B4-BE49-F238E27FC236}">
                <a16:creationId xmlns:a16="http://schemas.microsoft.com/office/drawing/2014/main" id="{72CDAA59-F70D-46D0-A6AC-95CBB1D17D16}"/>
              </a:ext>
            </a:extLst>
          </p:cNvPr>
          <p:cNvPicPr>
            <a:picLocks noChangeAspect="1"/>
          </p:cNvPicPr>
          <p:nvPr/>
        </p:nvPicPr>
        <p:blipFill>
          <a:blip r:embed="rId3"/>
          <a:stretch>
            <a:fillRect/>
          </a:stretch>
        </p:blipFill>
        <p:spPr>
          <a:xfrm>
            <a:off x="510522" y="3238406"/>
            <a:ext cx="7994369" cy="1568595"/>
          </a:xfrm>
          <a:prstGeom prst="rect">
            <a:avLst/>
          </a:prstGeom>
        </p:spPr>
      </p:pic>
    </p:spTree>
    <p:extLst>
      <p:ext uri="{BB962C8B-B14F-4D97-AF65-F5344CB8AC3E}">
        <p14:creationId xmlns:p14="http://schemas.microsoft.com/office/powerpoint/2010/main" val="2616552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Shop</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6DBCC139-2B3A-4302-B77E-88A136655C08}"/>
              </a:ext>
            </a:extLst>
          </p:cNvPr>
          <p:cNvPicPr>
            <a:picLocks noChangeAspect="1"/>
          </p:cNvPicPr>
          <p:nvPr/>
        </p:nvPicPr>
        <p:blipFill>
          <a:blip r:embed="rId3"/>
          <a:stretch>
            <a:fillRect/>
          </a:stretch>
        </p:blipFill>
        <p:spPr>
          <a:xfrm>
            <a:off x="2343149" y="2541316"/>
            <a:ext cx="4872038" cy="2378233"/>
          </a:xfrm>
          <a:prstGeom prst="rect">
            <a:avLst/>
          </a:prstGeom>
        </p:spPr>
      </p:pic>
      <p:sp>
        <p:nvSpPr>
          <p:cNvPr id="9" name="TextBox 8">
            <a:extLst>
              <a:ext uri="{FF2B5EF4-FFF2-40B4-BE49-F238E27FC236}">
                <a16:creationId xmlns:a16="http://schemas.microsoft.com/office/drawing/2014/main" id="{1256FCDF-0B2F-4FEC-B6B7-705FD9EBC1FB}"/>
              </a:ext>
            </a:extLst>
          </p:cNvPr>
          <p:cNvSpPr txBox="1"/>
          <p:nvPr/>
        </p:nvSpPr>
        <p:spPr>
          <a:xfrm>
            <a:off x="328614" y="1492000"/>
            <a:ext cx="8358186" cy="1200329"/>
          </a:xfrm>
          <a:prstGeom prst="rect">
            <a:avLst/>
          </a:prstGeom>
          <a:noFill/>
        </p:spPr>
        <p:txBody>
          <a:bodyPr wrap="square">
            <a:spAutoFit/>
          </a:bodyPr>
          <a:lstStyle/>
          <a:p>
            <a:r>
              <a:rPr lang="vi-VN" sz="2400" dirty="0">
                <a:solidFill>
                  <a:schemeClr val="bg1"/>
                </a:solidFill>
                <a:latin typeface="Titillium Web" panose="00000500000000000000" pitchFamily="2" charset="0"/>
              </a:rPr>
              <a:t>Khi người dùng click vào mô hình bất kì sẽ hiện ra modal chứa các thông tin của pokemon, có thể thay đổi số lượng và thêm vào giỏ hàng</a:t>
            </a:r>
            <a:endParaRPr lang="en-US" sz="2400" dirty="0">
              <a:solidFill>
                <a:schemeClr val="bg1"/>
              </a:solidFill>
              <a:latin typeface="Titillium Web" panose="00000500000000000000" pitchFamily="2" charset="0"/>
            </a:endParaRPr>
          </a:p>
        </p:txBody>
      </p:sp>
    </p:spTree>
    <p:extLst>
      <p:ext uri="{BB962C8B-B14F-4D97-AF65-F5344CB8AC3E}">
        <p14:creationId xmlns:p14="http://schemas.microsoft.com/office/powerpoint/2010/main" val="423022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Order</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9" name="TextBox 8">
            <a:extLst>
              <a:ext uri="{FF2B5EF4-FFF2-40B4-BE49-F238E27FC236}">
                <a16:creationId xmlns:a16="http://schemas.microsoft.com/office/drawing/2014/main" id="{1256FCDF-0B2F-4FEC-B6B7-705FD9EBC1FB}"/>
              </a:ext>
            </a:extLst>
          </p:cNvPr>
          <p:cNvSpPr txBox="1"/>
          <p:nvPr/>
        </p:nvSpPr>
        <p:spPr>
          <a:xfrm>
            <a:off x="328614" y="1484856"/>
            <a:ext cx="8358186" cy="830997"/>
          </a:xfrm>
          <a:prstGeom prst="rect">
            <a:avLst/>
          </a:prstGeom>
          <a:noFill/>
        </p:spPr>
        <p:txBody>
          <a:bodyPr wrap="square">
            <a:spAutoFit/>
          </a:bodyPr>
          <a:lstStyle/>
          <a:p>
            <a:r>
              <a:rPr lang="vi-VN" sz="2400" dirty="0">
                <a:solidFill>
                  <a:schemeClr val="bg1"/>
                </a:solidFill>
                <a:latin typeface="Titillium Web" panose="00000500000000000000" pitchFamily="2" charset="0"/>
              </a:rPr>
              <a:t>Order hay còn gọi là giỏ hàng là nơi chứa các con pokemon mà bạn đã thêm và có thể tiến hành mua</a:t>
            </a:r>
            <a:endParaRPr lang="en-US" sz="2400" dirty="0">
              <a:solidFill>
                <a:schemeClr val="bg1"/>
              </a:solidFill>
              <a:latin typeface="Titillium Web" panose="00000500000000000000" pitchFamily="2" charset="0"/>
            </a:endParaRPr>
          </a:p>
        </p:txBody>
      </p:sp>
      <p:pic>
        <p:nvPicPr>
          <p:cNvPr id="3" name="Picture 2">
            <a:extLst>
              <a:ext uri="{FF2B5EF4-FFF2-40B4-BE49-F238E27FC236}">
                <a16:creationId xmlns:a16="http://schemas.microsoft.com/office/drawing/2014/main" id="{9A6321A6-B5AD-4700-93F9-90E92ABD80C7}"/>
              </a:ext>
            </a:extLst>
          </p:cNvPr>
          <p:cNvPicPr>
            <a:picLocks noChangeAspect="1"/>
          </p:cNvPicPr>
          <p:nvPr/>
        </p:nvPicPr>
        <p:blipFill>
          <a:blip r:embed="rId3"/>
          <a:stretch>
            <a:fillRect/>
          </a:stretch>
        </p:blipFill>
        <p:spPr>
          <a:xfrm>
            <a:off x="2050731" y="2420688"/>
            <a:ext cx="5385912" cy="2410890"/>
          </a:xfrm>
          <a:prstGeom prst="rect">
            <a:avLst/>
          </a:prstGeom>
        </p:spPr>
      </p:pic>
    </p:spTree>
    <p:extLst>
      <p:ext uri="{BB962C8B-B14F-4D97-AF65-F5344CB8AC3E}">
        <p14:creationId xmlns:p14="http://schemas.microsoft.com/office/powerpoint/2010/main" val="3098048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Order</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9A6321A6-B5AD-4700-93F9-90E92ABD80C7}"/>
              </a:ext>
            </a:extLst>
          </p:cNvPr>
          <p:cNvPicPr>
            <a:picLocks noChangeAspect="1"/>
          </p:cNvPicPr>
          <p:nvPr/>
        </p:nvPicPr>
        <p:blipFill rotWithShape="1">
          <a:blip r:embed="rId3"/>
          <a:srcRect r="50800" b="-112"/>
          <a:stretch/>
        </p:blipFill>
        <p:spPr>
          <a:xfrm>
            <a:off x="5594342" y="1992063"/>
            <a:ext cx="3045770" cy="2774178"/>
          </a:xfrm>
          <a:prstGeom prst="rect">
            <a:avLst/>
          </a:prstGeom>
        </p:spPr>
      </p:pic>
      <p:sp>
        <p:nvSpPr>
          <p:cNvPr id="7" name="TextBox 6">
            <a:extLst>
              <a:ext uri="{FF2B5EF4-FFF2-40B4-BE49-F238E27FC236}">
                <a16:creationId xmlns:a16="http://schemas.microsoft.com/office/drawing/2014/main" id="{5C90077E-D92B-4243-B7BE-B672272498AC}"/>
              </a:ext>
            </a:extLst>
          </p:cNvPr>
          <p:cNvSpPr txBox="1"/>
          <p:nvPr/>
        </p:nvSpPr>
        <p:spPr>
          <a:xfrm>
            <a:off x="357189" y="1576564"/>
            <a:ext cx="4564855" cy="830997"/>
          </a:xfrm>
          <a:prstGeom prst="rect">
            <a:avLst/>
          </a:prstGeom>
          <a:noFill/>
        </p:spPr>
        <p:txBody>
          <a:bodyPr wrap="square">
            <a:spAutoFit/>
          </a:bodyPr>
          <a:lstStyle/>
          <a:p>
            <a:r>
              <a:rPr lang="vi-VN" sz="2400" dirty="0">
                <a:solidFill>
                  <a:schemeClr val="bg1"/>
                </a:solidFill>
                <a:latin typeface="Titillium Web" panose="00000500000000000000" pitchFamily="2" charset="0"/>
              </a:rPr>
              <a:t>Bên trái trang order là nơi hiện các con pokemon mà bạn đã thêm</a:t>
            </a:r>
            <a:endParaRPr lang="en-US" sz="2400" dirty="0">
              <a:solidFill>
                <a:schemeClr val="bg1"/>
              </a:solidFill>
              <a:latin typeface="Titillium Web" panose="00000500000000000000" pitchFamily="2" charset="0"/>
            </a:endParaRPr>
          </a:p>
        </p:txBody>
      </p:sp>
    </p:spTree>
    <p:extLst>
      <p:ext uri="{BB962C8B-B14F-4D97-AF65-F5344CB8AC3E}">
        <p14:creationId xmlns:p14="http://schemas.microsoft.com/office/powerpoint/2010/main" val="1813532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Order</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9" name="TextBox 8">
            <a:extLst>
              <a:ext uri="{FF2B5EF4-FFF2-40B4-BE49-F238E27FC236}">
                <a16:creationId xmlns:a16="http://schemas.microsoft.com/office/drawing/2014/main" id="{1256FCDF-0B2F-4FEC-B6B7-705FD9EBC1FB}"/>
              </a:ext>
            </a:extLst>
          </p:cNvPr>
          <p:cNvSpPr txBox="1"/>
          <p:nvPr/>
        </p:nvSpPr>
        <p:spPr>
          <a:xfrm>
            <a:off x="328614" y="1484856"/>
            <a:ext cx="8358186" cy="1200329"/>
          </a:xfrm>
          <a:prstGeom prst="rect">
            <a:avLst/>
          </a:prstGeom>
          <a:noFill/>
        </p:spPr>
        <p:txBody>
          <a:bodyPr wrap="square">
            <a:spAutoFit/>
          </a:bodyPr>
          <a:lstStyle/>
          <a:p>
            <a:r>
              <a:rPr lang="vi-VN" sz="2400" dirty="0">
                <a:solidFill>
                  <a:schemeClr val="bg1"/>
                </a:solidFill>
                <a:latin typeface="Titillium Web" panose="00000500000000000000" pitchFamily="2" charset="0"/>
              </a:rPr>
              <a:t>Bên phải trang order thể hiện các thông số như tên, số lượng và số tiền của các pokemon. Bạn cũng có thể tiến hành mua tại đây bằng cách click nào nút Buy all.</a:t>
            </a:r>
            <a:endParaRPr lang="en-US" sz="2400" dirty="0">
              <a:solidFill>
                <a:schemeClr val="bg1"/>
              </a:solidFill>
              <a:latin typeface="Titillium Web" panose="00000500000000000000" pitchFamily="2" charset="0"/>
            </a:endParaRPr>
          </a:p>
        </p:txBody>
      </p:sp>
      <p:pic>
        <p:nvPicPr>
          <p:cNvPr id="3" name="Picture 2">
            <a:extLst>
              <a:ext uri="{FF2B5EF4-FFF2-40B4-BE49-F238E27FC236}">
                <a16:creationId xmlns:a16="http://schemas.microsoft.com/office/drawing/2014/main" id="{9A6321A6-B5AD-4700-93F9-90E92ABD80C7}"/>
              </a:ext>
            </a:extLst>
          </p:cNvPr>
          <p:cNvPicPr>
            <a:picLocks noChangeAspect="1"/>
          </p:cNvPicPr>
          <p:nvPr/>
        </p:nvPicPr>
        <p:blipFill rotWithShape="1">
          <a:blip r:embed="rId3"/>
          <a:srcRect l="51455" t="3555"/>
          <a:stretch/>
        </p:blipFill>
        <p:spPr>
          <a:xfrm>
            <a:off x="4993481" y="2554935"/>
            <a:ext cx="2614611" cy="2325166"/>
          </a:xfrm>
          <a:prstGeom prst="rect">
            <a:avLst/>
          </a:prstGeom>
        </p:spPr>
      </p:pic>
    </p:spTree>
    <p:extLst>
      <p:ext uri="{BB962C8B-B14F-4D97-AF65-F5344CB8AC3E}">
        <p14:creationId xmlns:p14="http://schemas.microsoft.com/office/powerpoint/2010/main" val="2666644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Order</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9" name="TextBox 8">
            <a:extLst>
              <a:ext uri="{FF2B5EF4-FFF2-40B4-BE49-F238E27FC236}">
                <a16:creationId xmlns:a16="http://schemas.microsoft.com/office/drawing/2014/main" id="{1256FCDF-0B2F-4FEC-B6B7-705FD9EBC1FB}"/>
              </a:ext>
            </a:extLst>
          </p:cNvPr>
          <p:cNvSpPr txBox="1"/>
          <p:nvPr/>
        </p:nvSpPr>
        <p:spPr>
          <a:xfrm>
            <a:off x="328614" y="1484856"/>
            <a:ext cx="8358186" cy="830997"/>
          </a:xfrm>
          <a:prstGeom prst="rect">
            <a:avLst/>
          </a:prstGeom>
          <a:noFill/>
        </p:spPr>
        <p:txBody>
          <a:bodyPr wrap="square">
            <a:spAutoFit/>
          </a:bodyPr>
          <a:lstStyle/>
          <a:p>
            <a:r>
              <a:rPr lang="vi-VN" sz="2400" dirty="0">
                <a:solidFill>
                  <a:schemeClr val="bg1"/>
                </a:solidFill>
                <a:latin typeface="Titillium Web" panose="00000500000000000000" pitchFamily="2" charset="0"/>
              </a:rPr>
              <a:t>Khi click vào Buy all sẽ hiện lên một trang modal để bạn tiến hành nhập thông tin để hoàn tất mua hàng</a:t>
            </a:r>
            <a:endParaRPr lang="en-US" sz="2400" dirty="0">
              <a:solidFill>
                <a:schemeClr val="bg1"/>
              </a:solidFill>
              <a:latin typeface="Titillium Web" panose="00000500000000000000" pitchFamily="2" charset="0"/>
            </a:endParaRPr>
          </a:p>
        </p:txBody>
      </p:sp>
      <p:pic>
        <p:nvPicPr>
          <p:cNvPr id="4" name="Picture 3">
            <a:extLst>
              <a:ext uri="{FF2B5EF4-FFF2-40B4-BE49-F238E27FC236}">
                <a16:creationId xmlns:a16="http://schemas.microsoft.com/office/drawing/2014/main" id="{BF6D5CE6-28CC-4B97-866E-C4C41E00A80A}"/>
              </a:ext>
            </a:extLst>
          </p:cNvPr>
          <p:cNvPicPr>
            <a:picLocks noChangeAspect="1"/>
          </p:cNvPicPr>
          <p:nvPr/>
        </p:nvPicPr>
        <p:blipFill>
          <a:blip r:embed="rId3"/>
          <a:stretch>
            <a:fillRect/>
          </a:stretch>
        </p:blipFill>
        <p:spPr>
          <a:xfrm>
            <a:off x="1785937" y="2499268"/>
            <a:ext cx="4972050" cy="2387620"/>
          </a:xfrm>
          <a:prstGeom prst="rect">
            <a:avLst/>
          </a:prstGeom>
        </p:spPr>
      </p:pic>
    </p:spTree>
    <p:extLst>
      <p:ext uri="{BB962C8B-B14F-4D97-AF65-F5344CB8AC3E}">
        <p14:creationId xmlns:p14="http://schemas.microsoft.com/office/powerpoint/2010/main" val="427338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Order</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9" name="TextBox 8">
            <a:extLst>
              <a:ext uri="{FF2B5EF4-FFF2-40B4-BE49-F238E27FC236}">
                <a16:creationId xmlns:a16="http://schemas.microsoft.com/office/drawing/2014/main" id="{1256FCDF-0B2F-4FEC-B6B7-705FD9EBC1FB}"/>
              </a:ext>
            </a:extLst>
          </p:cNvPr>
          <p:cNvSpPr txBox="1"/>
          <p:nvPr/>
        </p:nvSpPr>
        <p:spPr>
          <a:xfrm>
            <a:off x="328614" y="1484856"/>
            <a:ext cx="8358186" cy="830997"/>
          </a:xfrm>
          <a:prstGeom prst="rect">
            <a:avLst/>
          </a:prstGeom>
          <a:noFill/>
        </p:spPr>
        <p:txBody>
          <a:bodyPr wrap="square">
            <a:spAutoFit/>
          </a:bodyPr>
          <a:lstStyle/>
          <a:p>
            <a:r>
              <a:rPr lang="vi-VN" sz="2400" dirty="0">
                <a:solidFill>
                  <a:schemeClr val="bg1"/>
                </a:solidFill>
                <a:latin typeface="Titillium Web" panose="00000500000000000000" pitchFamily="2" charset="0"/>
              </a:rPr>
              <a:t>Ngoài ra còn có chức năng tra cứu thông tin để mình nhập số điện thoại vào và hiện ra lịch sữ các mô hình mình đã mua</a:t>
            </a:r>
            <a:endParaRPr lang="en-US" sz="2400" dirty="0">
              <a:solidFill>
                <a:schemeClr val="bg1"/>
              </a:solidFill>
              <a:latin typeface="Titillium Web" panose="00000500000000000000" pitchFamily="2" charset="0"/>
            </a:endParaRPr>
          </a:p>
        </p:txBody>
      </p:sp>
      <p:pic>
        <p:nvPicPr>
          <p:cNvPr id="6" name="Picture 5">
            <a:extLst>
              <a:ext uri="{FF2B5EF4-FFF2-40B4-BE49-F238E27FC236}">
                <a16:creationId xmlns:a16="http://schemas.microsoft.com/office/drawing/2014/main" id="{87964793-BFBA-44EF-B156-3D99BCACFF47}"/>
              </a:ext>
            </a:extLst>
          </p:cNvPr>
          <p:cNvPicPr>
            <a:picLocks noChangeAspect="1"/>
          </p:cNvPicPr>
          <p:nvPr/>
        </p:nvPicPr>
        <p:blipFill>
          <a:blip r:embed="rId3"/>
          <a:stretch>
            <a:fillRect/>
          </a:stretch>
        </p:blipFill>
        <p:spPr>
          <a:xfrm>
            <a:off x="671512" y="2413544"/>
            <a:ext cx="2890215" cy="2571750"/>
          </a:xfrm>
          <a:prstGeom prst="rect">
            <a:avLst/>
          </a:prstGeom>
        </p:spPr>
      </p:pic>
      <p:pic>
        <p:nvPicPr>
          <p:cNvPr id="8" name="Picture 7">
            <a:extLst>
              <a:ext uri="{FF2B5EF4-FFF2-40B4-BE49-F238E27FC236}">
                <a16:creationId xmlns:a16="http://schemas.microsoft.com/office/drawing/2014/main" id="{DADB97C5-6937-4A06-AF22-0FC9D7C85DC4}"/>
              </a:ext>
            </a:extLst>
          </p:cNvPr>
          <p:cNvPicPr>
            <a:picLocks noChangeAspect="1"/>
          </p:cNvPicPr>
          <p:nvPr/>
        </p:nvPicPr>
        <p:blipFill>
          <a:blip r:embed="rId4"/>
          <a:stretch>
            <a:fillRect/>
          </a:stretch>
        </p:blipFill>
        <p:spPr>
          <a:xfrm>
            <a:off x="5325865" y="2413544"/>
            <a:ext cx="3061297" cy="2571750"/>
          </a:xfrm>
          <a:prstGeom prst="rect">
            <a:avLst/>
          </a:prstGeom>
        </p:spPr>
      </p:pic>
      <p:sp>
        <p:nvSpPr>
          <p:cNvPr id="10" name="Arrow: Right 9">
            <a:extLst>
              <a:ext uri="{FF2B5EF4-FFF2-40B4-BE49-F238E27FC236}">
                <a16:creationId xmlns:a16="http://schemas.microsoft.com/office/drawing/2014/main" id="{0B5F64E0-7BF0-45E6-BD2A-D47E25D94BA2}"/>
              </a:ext>
            </a:extLst>
          </p:cNvPr>
          <p:cNvSpPr/>
          <p:nvPr/>
        </p:nvSpPr>
        <p:spPr>
          <a:xfrm>
            <a:off x="3993356" y="3393281"/>
            <a:ext cx="950119" cy="400050"/>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17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Title 4">
            <a:extLst>
              <a:ext uri="{FF2B5EF4-FFF2-40B4-BE49-F238E27FC236}">
                <a16:creationId xmlns:a16="http://schemas.microsoft.com/office/drawing/2014/main" id="{EF217C5E-C0C1-4BDA-AD35-C0A35095A11F}"/>
              </a:ext>
            </a:extLst>
          </p:cNvPr>
          <p:cNvSpPr>
            <a:spLocks noGrp="1"/>
          </p:cNvSpPr>
          <p:nvPr>
            <p:ph type="ctrTitle"/>
          </p:nvPr>
        </p:nvSpPr>
        <p:spPr>
          <a:xfrm>
            <a:off x="2314575" y="250931"/>
            <a:ext cx="5796900" cy="1159800"/>
          </a:xfrm>
        </p:spPr>
        <p:txBody>
          <a:bodyPr/>
          <a:lstStyle/>
          <a:p>
            <a:r>
              <a:rPr lang="vi-VN" dirty="0"/>
              <a:t>Thành viên</a:t>
            </a:r>
            <a:endParaRPr lang="en-US" dirty="0"/>
          </a:p>
        </p:txBody>
      </p:sp>
      <p:graphicFrame>
        <p:nvGraphicFramePr>
          <p:cNvPr id="6" name="Table 6">
            <a:extLst>
              <a:ext uri="{FF2B5EF4-FFF2-40B4-BE49-F238E27FC236}">
                <a16:creationId xmlns:a16="http://schemas.microsoft.com/office/drawing/2014/main" id="{BF2BB9F2-F17A-405D-AA0E-A076E209A269}"/>
              </a:ext>
            </a:extLst>
          </p:cNvPr>
          <p:cNvGraphicFramePr>
            <a:graphicFrameLocks noGrp="1"/>
          </p:cNvGraphicFramePr>
          <p:nvPr>
            <p:extLst>
              <p:ext uri="{D42A27DB-BD31-4B8C-83A1-F6EECF244321}">
                <p14:modId xmlns:p14="http://schemas.microsoft.com/office/powerpoint/2010/main" val="118196420"/>
              </p:ext>
            </p:extLst>
          </p:nvPr>
        </p:nvGraphicFramePr>
        <p:xfrm>
          <a:off x="1273968" y="1410731"/>
          <a:ext cx="6096000" cy="2003984"/>
        </p:xfrm>
        <a:graphic>
          <a:graphicData uri="http://schemas.openxmlformats.org/drawingml/2006/table">
            <a:tbl>
              <a:tblPr firstRow="1" bandRow="1">
                <a:tableStyleId>{EBDED31F-4C28-4180-97D3-87A74C8CC402}</a:tableStyleId>
              </a:tblPr>
              <a:tblGrid>
                <a:gridCol w="3048000">
                  <a:extLst>
                    <a:ext uri="{9D8B030D-6E8A-4147-A177-3AD203B41FA5}">
                      <a16:colId xmlns:a16="http://schemas.microsoft.com/office/drawing/2014/main" val="2039031406"/>
                    </a:ext>
                  </a:extLst>
                </a:gridCol>
                <a:gridCol w="3048000">
                  <a:extLst>
                    <a:ext uri="{9D8B030D-6E8A-4147-A177-3AD203B41FA5}">
                      <a16:colId xmlns:a16="http://schemas.microsoft.com/office/drawing/2014/main" val="261660810"/>
                    </a:ext>
                  </a:extLst>
                </a:gridCol>
              </a:tblGrid>
              <a:tr h="500996">
                <a:tc>
                  <a:txBody>
                    <a:bodyPr/>
                    <a:lstStyle/>
                    <a:p>
                      <a:pPr algn="ctr">
                        <a:lnSpc>
                          <a:spcPct val="150000"/>
                        </a:lnSpc>
                      </a:pPr>
                      <a:r>
                        <a:rPr lang="vi-VN" sz="1800" dirty="0">
                          <a:solidFill>
                            <a:schemeClr val="bg1"/>
                          </a:solidFill>
                          <a:latin typeface="+mj-lt"/>
                        </a:rPr>
                        <a:t>Tên</a:t>
                      </a:r>
                      <a:endParaRPr lang="en-US" sz="180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pPr>
                      <a:r>
                        <a:rPr lang="vi-VN" sz="1800" dirty="0">
                          <a:solidFill>
                            <a:schemeClr val="bg1"/>
                          </a:solidFill>
                          <a:latin typeface="+mj-lt"/>
                        </a:rPr>
                        <a:t>MSSV</a:t>
                      </a:r>
                      <a:endParaRPr lang="en-US" sz="180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385450355"/>
                  </a:ext>
                </a:extLst>
              </a:tr>
              <a:tr h="500996">
                <a:tc>
                  <a:txBody>
                    <a:bodyPr/>
                    <a:lstStyle/>
                    <a:p>
                      <a:pPr algn="ctr">
                        <a:lnSpc>
                          <a:spcPct val="150000"/>
                        </a:lnSpc>
                      </a:pPr>
                      <a:r>
                        <a:rPr lang="vi-VN" sz="1800" dirty="0">
                          <a:solidFill>
                            <a:schemeClr val="bg1"/>
                          </a:solidFill>
                          <a:latin typeface="+mj-lt"/>
                        </a:rPr>
                        <a:t>Nguyễn Minh Sang</a:t>
                      </a:r>
                      <a:endParaRPr lang="en-US" sz="180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pPr>
                      <a:r>
                        <a:rPr lang="vi-VN" sz="1800" dirty="0">
                          <a:solidFill>
                            <a:schemeClr val="bg1"/>
                          </a:solidFill>
                          <a:latin typeface="+mj-lt"/>
                        </a:rPr>
                        <a:t>221A290069</a:t>
                      </a:r>
                      <a:endParaRPr lang="en-US" sz="180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931169933"/>
                  </a:ext>
                </a:extLst>
              </a:tr>
              <a:tr h="500996">
                <a:tc>
                  <a:txBody>
                    <a:bodyPr/>
                    <a:lstStyle/>
                    <a:p>
                      <a:pPr algn="ctr">
                        <a:lnSpc>
                          <a:spcPct val="150000"/>
                        </a:lnSpc>
                      </a:pPr>
                      <a:r>
                        <a:rPr lang="vi-VN" sz="1800" dirty="0">
                          <a:solidFill>
                            <a:schemeClr val="bg1"/>
                          </a:solidFill>
                          <a:latin typeface="+mj-lt"/>
                        </a:rPr>
                        <a:t>Đồng Nguyễn Văn Quyến</a:t>
                      </a:r>
                      <a:endParaRPr lang="en-US" sz="180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pPr>
                      <a:r>
                        <a:rPr lang="vi-VN" sz="1800" dirty="0">
                          <a:solidFill>
                            <a:schemeClr val="bg1"/>
                          </a:solidFill>
                          <a:latin typeface="+mj-lt"/>
                        </a:rPr>
                        <a:t>221A290094</a:t>
                      </a:r>
                      <a:endParaRPr lang="en-US" sz="180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567247128"/>
                  </a:ext>
                </a:extLst>
              </a:tr>
              <a:tr h="500996">
                <a:tc>
                  <a:txBody>
                    <a:bodyPr/>
                    <a:lstStyle/>
                    <a:p>
                      <a:pPr algn="ctr">
                        <a:lnSpc>
                          <a:spcPct val="150000"/>
                        </a:lnSpc>
                      </a:pPr>
                      <a:r>
                        <a:rPr lang="vi-VN" sz="1800" dirty="0">
                          <a:solidFill>
                            <a:schemeClr val="bg1"/>
                          </a:solidFill>
                          <a:latin typeface="+mj-lt"/>
                        </a:rPr>
                        <a:t>Phạm Huy Thái</a:t>
                      </a:r>
                      <a:endParaRPr lang="en-US" sz="180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50000"/>
                        </a:lnSpc>
                      </a:pPr>
                      <a:r>
                        <a:rPr lang="vi-VN" sz="1800" dirty="0">
                          <a:solidFill>
                            <a:schemeClr val="bg1"/>
                          </a:solidFill>
                          <a:latin typeface="+mj-lt"/>
                        </a:rPr>
                        <a:t>221A290066</a:t>
                      </a:r>
                      <a:endParaRPr lang="en-US" sz="1800" dirty="0">
                        <a:solidFill>
                          <a:schemeClr val="bg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599415259"/>
                  </a:ext>
                </a:extLst>
              </a:tr>
            </a:tbl>
          </a:graphicData>
        </a:graphic>
      </p:graphicFrame>
    </p:spTree>
    <p:extLst>
      <p:ext uri="{BB962C8B-B14F-4D97-AF65-F5344CB8AC3E}">
        <p14:creationId xmlns:p14="http://schemas.microsoft.com/office/powerpoint/2010/main" val="1273526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Blog</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9" name="TextBox 8">
            <a:extLst>
              <a:ext uri="{FF2B5EF4-FFF2-40B4-BE49-F238E27FC236}">
                <a16:creationId xmlns:a16="http://schemas.microsoft.com/office/drawing/2014/main" id="{1256FCDF-0B2F-4FEC-B6B7-705FD9EBC1FB}"/>
              </a:ext>
            </a:extLst>
          </p:cNvPr>
          <p:cNvSpPr txBox="1"/>
          <p:nvPr/>
        </p:nvSpPr>
        <p:spPr>
          <a:xfrm>
            <a:off x="328614" y="1484856"/>
            <a:ext cx="8358186" cy="830997"/>
          </a:xfrm>
          <a:prstGeom prst="rect">
            <a:avLst/>
          </a:prstGeom>
          <a:noFill/>
        </p:spPr>
        <p:txBody>
          <a:bodyPr wrap="square">
            <a:spAutoFit/>
          </a:bodyPr>
          <a:lstStyle/>
          <a:p>
            <a:r>
              <a:rPr lang="vi-VN" sz="2400" dirty="0">
                <a:solidFill>
                  <a:schemeClr val="bg1"/>
                </a:solidFill>
                <a:latin typeface="Titillium Web" panose="00000500000000000000" pitchFamily="2" charset="0"/>
              </a:rPr>
              <a:t>Nơi giới thiệu tổng thể về trang web và các loại mô hình pokemon mới</a:t>
            </a:r>
            <a:endParaRPr lang="en-US" sz="2400" dirty="0">
              <a:solidFill>
                <a:schemeClr val="bg1"/>
              </a:solidFill>
              <a:latin typeface="Titillium Web" panose="00000500000000000000" pitchFamily="2" charset="0"/>
            </a:endParaRPr>
          </a:p>
        </p:txBody>
      </p:sp>
      <p:pic>
        <p:nvPicPr>
          <p:cNvPr id="3" name="Picture 2">
            <a:extLst>
              <a:ext uri="{FF2B5EF4-FFF2-40B4-BE49-F238E27FC236}">
                <a16:creationId xmlns:a16="http://schemas.microsoft.com/office/drawing/2014/main" id="{43612426-DAA0-432C-9CAE-04BEEF4A0956}"/>
              </a:ext>
            </a:extLst>
          </p:cNvPr>
          <p:cNvPicPr>
            <a:picLocks noChangeAspect="1"/>
          </p:cNvPicPr>
          <p:nvPr/>
        </p:nvPicPr>
        <p:blipFill>
          <a:blip r:embed="rId3"/>
          <a:stretch>
            <a:fillRect/>
          </a:stretch>
        </p:blipFill>
        <p:spPr>
          <a:xfrm>
            <a:off x="328615" y="2858776"/>
            <a:ext cx="3157536" cy="1763229"/>
          </a:xfrm>
          <a:prstGeom prst="rect">
            <a:avLst/>
          </a:prstGeom>
        </p:spPr>
      </p:pic>
      <p:pic>
        <p:nvPicPr>
          <p:cNvPr id="5" name="Picture 4">
            <a:extLst>
              <a:ext uri="{FF2B5EF4-FFF2-40B4-BE49-F238E27FC236}">
                <a16:creationId xmlns:a16="http://schemas.microsoft.com/office/drawing/2014/main" id="{B3073A03-6E32-4517-858E-90D3895F263B}"/>
              </a:ext>
            </a:extLst>
          </p:cNvPr>
          <p:cNvPicPr>
            <a:picLocks noChangeAspect="1"/>
          </p:cNvPicPr>
          <p:nvPr/>
        </p:nvPicPr>
        <p:blipFill>
          <a:blip r:embed="rId4"/>
          <a:stretch>
            <a:fillRect/>
          </a:stretch>
        </p:blipFill>
        <p:spPr>
          <a:xfrm>
            <a:off x="3637380" y="2898969"/>
            <a:ext cx="5391904" cy="1682842"/>
          </a:xfrm>
          <a:prstGeom prst="rect">
            <a:avLst/>
          </a:prstGeom>
        </p:spPr>
      </p:pic>
    </p:spTree>
    <p:extLst>
      <p:ext uri="{BB962C8B-B14F-4D97-AF65-F5344CB8AC3E}">
        <p14:creationId xmlns:p14="http://schemas.microsoft.com/office/powerpoint/2010/main" val="2710968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07194" y="1020512"/>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a:t>Sign up</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dirty="0"/>
          </a:p>
        </p:txBody>
      </p:sp>
      <p:sp>
        <p:nvSpPr>
          <p:cNvPr id="9" name="TextBox 8">
            <a:extLst>
              <a:ext uri="{FF2B5EF4-FFF2-40B4-BE49-F238E27FC236}">
                <a16:creationId xmlns:a16="http://schemas.microsoft.com/office/drawing/2014/main" id="{1256FCDF-0B2F-4FEC-B6B7-705FD9EBC1FB}"/>
              </a:ext>
            </a:extLst>
          </p:cNvPr>
          <p:cNvSpPr txBox="1"/>
          <p:nvPr/>
        </p:nvSpPr>
        <p:spPr>
          <a:xfrm>
            <a:off x="328614" y="1484856"/>
            <a:ext cx="8358186" cy="830997"/>
          </a:xfrm>
          <a:prstGeom prst="rect">
            <a:avLst/>
          </a:prstGeom>
          <a:noFill/>
        </p:spPr>
        <p:txBody>
          <a:bodyPr wrap="square">
            <a:spAutoFit/>
          </a:bodyPr>
          <a:lstStyle/>
          <a:p>
            <a:r>
              <a:rPr lang="vi-VN" sz="2400" dirty="0">
                <a:solidFill>
                  <a:schemeClr val="bg1"/>
                </a:solidFill>
                <a:latin typeface="Titillium Web" panose="00000500000000000000" pitchFamily="2" charset="0"/>
              </a:rPr>
              <a:t>Nơi để bạn nhập thông tin để đăng ký trang web, dữ liệu người dùng đăng ký sẽ được lưu vào gg sheet để quản lý</a:t>
            </a:r>
            <a:endParaRPr lang="en-US" sz="2400" dirty="0">
              <a:solidFill>
                <a:schemeClr val="bg1"/>
              </a:solidFill>
              <a:latin typeface="Titillium Web" panose="00000500000000000000" pitchFamily="2" charset="0"/>
            </a:endParaRPr>
          </a:p>
        </p:txBody>
      </p:sp>
      <p:pic>
        <p:nvPicPr>
          <p:cNvPr id="3" name="Picture 2">
            <a:extLst>
              <a:ext uri="{FF2B5EF4-FFF2-40B4-BE49-F238E27FC236}">
                <a16:creationId xmlns:a16="http://schemas.microsoft.com/office/drawing/2014/main" id="{1123EA40-BE5C-4092-9823-0BA989CA24C5}"/>
              </a:ext>
            </a:extLst>
          </p:cNvPr>
          <p:cNvPicPr>
            <a:picLocks noChangeAspect="1"/>
          </p:cNvPicPr>
          <p:nvPr/>
        </p:nvPicPr>
        <p:blipFill>
          <a:blip r:embed="rId3"/>
          <a:stretch>
            <a:fillRect/>
          </a:stretch>
        </p:blipFill>
        <p:spPr>
          <a:xfrm>
            <a:off x="2159426" y="2571750"/>
            <a:ext cx="4927174" cy="2194715"/>
          </a:xfrm>
          <a:prstGeom prst="rect">
            <a:avLst/>
          </a:prstGeom>
        </p:spPr>
      </p:pic>
    </p:spTree>
    <p:extLst>
      <p:ext uri="{BB962C8B-B14F-4D97-AF65-F5344CB8AC3E}">
        <p14:creationId xmlns:p14="http://schemas.microsoft.com/office/powerpoint/2010/main" val="3149906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Login</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9" name="TextBox 8">
            <a:extLst>
              <a:ext uri="{FF2B5EF4-FFF2-40B4-BE49-F238E27FC236}">
                <a16:creationId xmlns:a16="http://schemas.microsoft.com/office/drawing/2014/main" id="{1256FCDF-0B2F-4FEC-B6B7-705FD9EBC1FB}"/>
              </a:ext>
            </a:extLst>
          </p:cNvPr>
          <p:cNvSpPr txBox="1"/>
          <p:nvPr/>
        </p:nvSpPr>
        <p:spPr>
          <a:xfrm>
            <a:off x="328614" y="1484856"/>
            <a:ext cx="8358186" cy="1200329"/>
          </a:xfrm>
          <a:prstGeom prst="rect">
            <a:avLst/>
          </a:prstGeom>
          <a:noFill/>
        </p:spPr>
        <p:txBody>
          <a:bodyPr wrap="square">
            <a:spAutoFit/>
          </a:bodyPr>
          <a:lstStyle/>
          <a:p>
            <a:r>
              <a:rPr lang="vi-VN" sz="2400" dirty="0">
                <a:solidFill>
                  <a:schemeClr val="bg1"/>
                </a:solidFill>
                <a:latin typeface="Titillium Web" panose="00000500000000000000" pitchFamily="2" charset="0"/>
              </a:rPr>
              <a:t>Nơi để bạn nhập thông tin để đăng nhập. Dữ liệu người dùng nhập vào sẽ được đối chiếu với dữ liệu trong gg sheet để đăng nhập</a:t>
            </a:r>
            <a:endParaRPr lang="en-US" sz="2400" dirty="0">
              <a:solidFill>
                <a:schemeClr val="bg1"/>
              </a:solidFill>
              <a:latin typeface="Titillium Web" panose="00000500000000000000" pitchFamily="2" charset="0"/>
            </a:endParaRPr>
          </a:p>
        </p:txBody>
      </p:sp>
      <p:pic>
        <p:nvPicPr>
          <p:cNvPr id="13" name="Picture 12">
            <a:extLst>
              <a:ext uri="{FF2B5EF4-FFF2-40B4-BE49-F238E27FC236}">
                <a16:creationId xmlns:a16="http://schemas.microsoft.com/office/drawing/2014/main" id="{5028FA15-182E-4C3C-9783-EA0EBB54C787}"/>
              </a:ext>
            </a:extLst>
          </p:cNvPr>
          <p:cNvPicPr>
            <a:picLocks noChangeAspect="1"/>
          </p:cNvPicPr>
          <p:nvPr/>
        </p:nvPicPr>
        <p:blipFill>
          <a:blip r:embed="rId3"/>
          <a:stretch>
            <a:fillRect/>
          </a:stretch>
        </p:blipFill>
        <p:spPr>
          <a:xfrm>
            <a:off x="1393031" y="2563741"/>
            <a:ext cx="5472112" cy="2449476"/>
          </a:xfrm>
          <a:prstGeom prst="rect">
            <a:avLst/>
          </a:prstGeom>
        </p:spPr>
      </p:pic>
    </p:spTree>
    <p:extLst>
      <p:ext uri="{BB962C8B-B14F-4D97-AF65-F5344CB8AC3E}">
        <p14:creationId xmlns:p14="http://schemas.microsoft.com/office/powerpoint/2010/main" val="2639276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84532"/>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457200" y="1027656"/>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Login</a:t>
            </a:r>
            <a:endParaRPr sz="2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9" name="TextBox 8">
            <a:extLst>
              <a:ext uri="{FF2B5EF4-FFF2-40B4-BE49-F238E27FC236}">
                <a16:creationId xmlns:a16="http://schemas.microsoft.com/office/drawing/2014/main" id="{1256FCDF-0B2F-4FEC-B6B7-705FD9EBC1FB}"/>
              </a:ext>
            </a:extLst>
          </p:cNvPr>
          <p:cNvSpPr txBox="1"/>
          <p:nvPr/>
        </p:nvSpPr>
        <p:spPr>
          <a:xfrm>
            <a:off x="328614" y="1484856"/>
            <a:ext cx="8358186" cy="1200329"/>
          </a:xfrm>
          <a:prstGeom prst="rect">
            <a:avLst/>
          </a:prstGeom>
          <a:noFill/>
        </p:spPr>
        <p:txBody>
          <a:bodyPr wrap="square">
            <a:spAutoFit/>
          </a:bodyPr>
          <a:lstStyle/>
          <a:p>
            <a:r>
              <a:rPr lang="vi-VN" sz="2400" dirty="0">
                <a:solidFill>
                  <a:schemeClr val="bg1"/>
                </a:solidFill>
                <a:latin typeface="Titillium Web" panose="00000500000000000000" pitchFamily="2" charset="0"/>
              </a:rPr>
              <a:t>Sau khi bạn đăng nhập vào sẽ có trang thông tin được thêm vào thanh header, các thông tin của người dùng sẽ được thể hiện tại đây </a:t>
            </a:r>
            <a:endParaRPr lang="en-US" sz="2400" dirty="0">
              <a:solidFill>
                <a:schemeClr val="bg1"/>
              </a:solidFill>
              <a:latin typeface="Titillium Web" panose="00000500000000000000" pitchFamily="2" charset="0"/>
            </a:endParaRPr>
          </a:p>
        </p:txBody>
      </p:sp>
      <p:pic>
        <p:nvPicPr>
          <p:cNvPr id="3" name="Picture 2">
            <a:extLst>
              <a:ext uri="{FF2B5EF4-FFF2-40B4-BE49-F238E27FC236}">
                <a16:creationId xmlns:a16="http://schemas.microsoft.com/office/drawing/2014/main" id="{192D982B-CE3F-4D61-A533-7386BF7042DE}"/>
              </a:ext>
            </a:extLst>
          </p:cNvPr>
          <p:cNvPicPr>
            <a:picLocks noChangeAspect="1"/>
          </p:cNvPicPr>
          <p:nvPr/>
        </p:nvPicPr>
        <p:blipFill>
          <a:blip r:embed="rId3"/>
          <a:stretch>
            <a:fillRect/>
          </a:stretch>
        </p:blipFill>
        <p:spPr>
          <a:xfrm>
            <a:off x="1828762" y="2449263"/>
            <a:ext cx="5357889" cy="2581275"/>
          </a:xfrm>
          <a:prstGeom prst="rect">
            <a:avLst/>
          </a:prstGeom>
        </p:spPr>
      </p:pic>
    </p:spTree>
    <p:extLst>
      <p:ext uri="{BB962C8B-B14F-4D97-AF65-F5344CB8AC3E}">
        <p14:creationId xmlns:p14="http://schemas.microsoft.com/office/powerpoint/2010/main" val="1368431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Google Shape;328;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29" name="Google Shape;329;p33"/>
          <p:cNvSpPr txBox="1">
            <a:spLocks noGrp="1"/>
          </p:cNvSpPr>
          <p:nvPr>
            <p:ph type="ctrTitle" idx="4294967295"/>
          </p:nvPr>
        </p:nvSpPr>
        <p:spPr>
          <a:xfrm>
            <a:off x="635793" y="2054837"/>
            <a:ext cx="43605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THANKS!</a:t>
            </a:r>
            <a:endParaRPr sz="6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Giới Thiệu Chung</a:t>
            </a:r>
            <a:endParaRPr dirty="0"/>
          </a:p>
        </p:txBody>
      </p:sp>
      <p:sp>
        <p:nvSpPr>
          <p:cNvPr id="61" name="Google Shape;61;p12"/>
          <p:cNvSpPr txBox="1">
            <a:spLocks noGrp="1"/>
          </p:cNvSpPr>
          <p:nvPr>
            <p:ph type="body" idx="1"/>
          </p:nvPr>
        </p:nvSpPr>
        <p:spPr>
          <a:xfrm>
            <a:off x="457199" y="1428750"/>
            <a:ext cx="7629525" cy="2278856"/>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Web bán mô hình pokemon là 1 trang web có nhiều loại pokemon, là một nơi mua những mô hình pokemon mà họ thích, Web được tạo nên từ những ngôn ngữ: html,css,j</a:t>
            </a:r>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1559250" y="1799031"/>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sz="5400" dirty="0"/>
              <a:t>Cấu trúc trang Web</a:t>
            </a:r>
            <a:endParaRPr sz="5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58085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0DC49B-9D93-4FE3-B688-BBC67772AEB0}"/>
              </a:ext>
            </a:extLst>
          </p:cNvPr>
          <p:cNvPicPr>
            <a:picLocks noChangeAspect="1"/>
          </p:cNvPicPr>
          <p:nvPr/>
        </p:nvPicPr>
        <p:blipFill>
          <a:blip r:embed="rId2"/>
          <a:stretch>
            <a:fillRect/>
          </a:stretch>
        </p:blipFill>
        <p:spPr>
          <a:xfrm>
            <a:off x="6442954" y="1112485"/>
            <a:ext cx="1550901" cy="3402364"/>
          </a:xfrm>
          <a:prstGeom prst="rect">
            <a:avLst/>
          </a:prstGeom>
        </p:spPr>
      </p:pic>
      <p:sp>
        <p:nvSpPr>
          <p:cNvPr id="8" name="TextBox 7">
            <a:extLst>
              <a:ext uri="{FF2B5EF4-FFF2-40B4-BE49-F238E27FC236}">
                <a16:creationId xmlns:a16="http://schemas.microsoft.com/office/drawing/2014/main" id="{420746DF-1B5D-4494-80C0-66BB9BBEDD0A}"/>
              </a:ext>
            </a:extLst>
          </p:cNvPr>
          <p:cNvSpPr txBox="1"/>
          <p:nvPr/>
        </p:nvSpPr>
        <p:spPr>
          <a:xfrm>
            <a:off x="400050" y="442913"/>
            <a:ext cx="4836319" cy="830997"/>
          </a:xfrm>
          <a:prstGeom prst="rect">
            <a:avLst/>
          </a:prstGeom>
          <a:noFill/>
        </p:spPr>
        <p:txBody>
          <a:bodyPr wrap="square" rtlCol="0">
            <a:spAutoFit/>
          </a:bodyPr>
          <a:lstStyle/>
          <a:p>
            <a:r>
              <a:rPr lang="vi-VN" sz="4800" dirty="0">
                <a:solidFill>
                  <a:schemeClr val="bg1"/>
                </a:solidFill>
                <a:latin typeface="Titillium Web" panose="00000500000000000000" pitchFamily="2" charset="0"/>
              </a:rPr>
              <a:t>Cấu trúc thư mục</a:t>
            </a:r>
            <a:endParaRPr lang="en-US" sz="4800" dirty="0">
              <a:solidFill>
                <a:schemeClr val="bg1"/>
              </a:solidFill>
              <a:latin typeface="Titillium Web" panose="00000500000000000000" pitchFamily="2" charset="0"/>
            </a:endParaRPr>
          </a:p>
        </p:txBody>
      </p:sp>
      <p:sp>
        <p:nvSpPr>
          <p:cNvPr id="9" name="TextBox 8">
            <a:extLst>
              <a:ext uri="{FF2B5EF4-FFF2-40B4-BE49-F238E27FC236}">
                <a16:creationId xmlns:a16="http://schemas.microsoft.com/office/drawing/2014/main" id="{CAEC4708-4BC1-4572-9EC2-558C9DF8E4A3}"/>
              </a:ext>
            </a:extLst>
          </p:cNvPr>
          <p:cNvSpPr txBox="1"/>
          <p:nvPr/>
        </p:nvSpPr>
        <p:spPr>
          <a:xfrm>
            <a:off x="400759" y="1628774"/>
            <a:ext cx="5086350" cy="1384995"/>
          </a:xfrm>
          <a:prstGeom prst="rect">
            <a:avLst/>
          </a:prstGeom>
          <a:noFill/>
        </p:spPr>
        <p:txBody>
          <a:bodyPr wrap="square" rtlCol="0">
            <a:spAutoFit/>
          </a:bodyPr>
          <a:lstStyle/>
          <a:p>
            <a:r>
              <a:rPr lang="vi-VN" sz="2800" dirty="0">
                <a:solidFill>
                  <a:schemeClr val="bg1"/>
                </a:solidFill>
              </a:rPr>
              <a:t>Cấu trúc thư mục theo mô hình cây để dễ dàng quản lý và bảo trì</a:t>
            </a:r>
            <a:endParaRPr lang="en-US" sz="2800" dirty="0">
              <a:solidFill>
                <a:schemeClr val="bg1"/>
              </a:solidFill>
              <a:latin typeface="Titillium Web" panose="00000500000000000000" pitchFamily="2" charset="0"/>
            </a:endParaRPr>
          </a:p>
        </p:txBody>
      </p:sp>
    </p:spTree>
    <p:extLst>
      <p:ext uri="{BB962C8B-B14F-4D97-AF65-F5344CB8AC3E}">
        <p14:creationId xmlns:p14="http://schemas.microsoft.com/office/powerpoint/2010/main" val="1964929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FADDFD-6193-4194-AA41-3002B88001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6" name="TextBox 5">
            <a:extLst>
              <a:ext uri="{FF2B5EF4-FFF2-40B4-BE49-F238E27FC236}">
                <a16:creationId xmlns:a16="http://schemas.microsoft.com/office/drawing/2014/main" id="{3A72B77D-9DB5-474B-A03D-5E63CA915578}"/>
              </a:ext>
            </a:extLst>
          </p:cNvPr>
          <p:cNvSpPr txBox="1"/>
          <p:nvPr/>
        </p:nvSpPr>
        <p:spPr>
          <a:xfrm>
            <a:off x="400050" y="442913"/>
            <a:ext cx="4836319" cy="830997"/>
          </a:xfrm>
          <a:prstGeom prst="rect">
            <a:avLst/>
          </a:prstGeom>
          <a:noFill/>
        </p:spPr>
        <p:txBody>
          <a:bodyPr wrap="square" rtlCol="0">
            <a:spAutoFit/>
          </a:bodyPr>
          <a:lstStyle/>
          <a:p>
            <a:r>
              <a:rPr lang="vi-VN" sz="4800" dirty="0">
                <a:solidFill>
                  <a:schemeClr val="bg1"/>
                </a:solidFill>
                <a:latin typeface="Titillium Web" panose="00000500000000000000" pitchFamily="2" charset="0"/>
              </a:rPr>
              <a:t>Cấu trúc thư mục</a:t>
            </a:r>
            <a:endParaRPr lang="en-US" sz="4800" dirty="0">
              <a:solidFill>
                <a:schemeClr val="bg1"/>
              </a:solidFill>
              <a:latin typeface="Titillium Web" panose="00000500000000000000" pitchFamily="2" charset="0"/>
            </a:endParaRPr>
          </a:p>
        </p:txBody>
      </p:sp>
      <p:pic>
        <p:nvPicPr>
          <p:cNvPr id="8" name="Picture 7">
            <a:extLst>
              <a:ext uri="{FF2B5EF4-FFF2-40B4-BE49-F238E27FC236}">
                <a16:creationId xmlns:a16="http://schemas.microsoft.com/office/drawing/2014/main" id="{15E934E5-8894-47BB-A0F7-5ACB1DAC1A66}"/>
              </a:ext>
            </a:extLst>
          </p:cNvPr>
          <p:cNvPicPr>
            <a:picLocks noChangeAspect="1"/>
          </p:cNvPicPr>
          <p:nvPr/>
        </p:nvPicPr>
        <p:blipFill>
          <a:blip r:embed="rId2"/>
          <a:stretch>
            <a:fillRect/>
          </a:stretch>
        </p:blipFill>
        <p:spPr>
          <a:xfrm>
            <a:off x="850105" y="2228017"/>
            <a:ext cx="6890499" cy="2778687"/>
          </a:xfrm>
          <a:prstGeom prst="rect">
            <a:avLst/>
          </a:prstGeom>
        </p:spPr>
      </p:pic>
      <p:sp>
        <p:nvSpPr>
          <p:cNvPr id="10" name="TextBox 9">
            <a:extLst>
              <a:ext uri="{FF2B5EF4-FFF2-40B4-BE49-F238E27FC236}">
                <a16:creationId xmlns:a16="http://schemas.microsoft.com/office/drawing/2014/main" id="{AB16226E-070E-47F0-B5C4-C766B782AC12}"/>
              </a:ext>
            </a:extLst>
          </p:cNvPr>
          <p:cNvSpPr txBox="1"/>
          <p:nvPr/>
        </p:nvSpPr>
        <p:spPr>
          <a:xfrm>
            <a:off x="500770" y="1273910"/>
            <a:ext cx="7307347" cy="954107"/>
          </a:xfrm>
          <a:prstGeom prst="rect">
            <a:avLst/>
          </a:prstGeom>
          <a:noFill/>
        </p:spPr>
        <p:txBody>
          <a:bodyPr wrap="square" rtlCol="0">
            <a:spAutoFit/>
          </a:bodyPr>
          <a:lstStyle/>
          <a:p>
            <a:r>
              <a:rPr lang="vi-VN" sz="2800" dirty="0">
                <a:solidFill>
                  <a:schemeClr val="bg1"/>
                </a:solidFill>
                <a:latin typeface="Titillium Web" panose="00000500000000000000" pitchFamily="2" charset="0"/>
              </a:rPr>
              <a:t>Một data sẽ có các thuộc tính như: name, src, value, quantity, introduction và type.</a:t>
            </a:r>
            <a:endParaRPr lang="en-US" sz="2800" dirty="0">
              <a:solidFill>
                <a:schemeClr val="bg1"/>
              </a:solidFill>
              <a:latin typeface="Titillium Web" panose="00000500000000000000" pitchFamily="2" charset="0"/>
            </a:endParaRPr>
          </a:p>
        </p:txBody>
      </p:sp>
    </p:spTree>
    <p:extLst>
      <p:ext uri="{BB962C8B-B14F-4D97-AF65-F5344CB8AC3E}">
        <p14:creationId xmlns:p14="http://schemas.microsoft.com/office/powerpoint/2010/main" val="337625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a16="http://schemas.microsoft.com/office/drawing/2014/main" id="{C6D0DFC3-7245-49ED-A357-5B7968908A9A}"/>
              </a:ext>
            </a:extLst>
          </p:cNvPr>
          <p:cNvPicPr>
            <a:picLocks noChangeAspect="1"/>
          </p:cNvPicPr>
          <p:nvPr/>
        </p:nvPicPr>
        <p:blipFill>
          <a:blip r:embed="rId3"/>
          <a:stretch>
            <a:fillRect/>
          </a:stretch>
        </p:blipFill>
        <p:spPr>
          <a:xfrm>
            <a:off x="269663" y="3851526"/>
            <a:ext cx="8759621" cy="286160"/>
          </a:xfrm>
          <a:prstGeom prst="rect">
            <a:avLst/>
          </a:prstGeom>
        </p:spPr>
      </p:pic>
      <p:sp>
        <p:nvSpPr>
          <p:cNvPr id="7" name="Google Shape;61;p12">
            <a:extLst>
              <a:ext uri="{FF2B5EF4-FFF2-40B4-BE49-F238E27FC236}">
                <a16:creationId xmlns:a16="http://schemas.microsoft.com/office/drawing/2014/main" id="{95AF419B-F112-434A-90BF-AD9375A92810}"/>
              </a:ext>
            </a:extLst>
          </p:cNvPr>
          <p:cNvSpPr txBox="1">
            <a:spLocks noGrp="1"/>
          </p:cNvSpPr>
          <p:nvPr>
            <p:ph type="body" idx="1"/>
          </p:nvPr>
        </p:nvSpPr>
        <p:spPr>
          <a:xfrm>
            <a:off x="508001" y="1525787"/>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Header</a:t>
            </a:r>
            <a:endParaRPr sz="2400" dirty="0"/>
          </a:p>
          <a:p>
            <a:pPr marL="0" lvl="0" indent="0" algn="l" rtl="0">
              <a:spcBef>
                <a:spcPts val="600"/>
              </a:spcBef>
              <a:spcAft>
                <a:spcPts val="0"/>
              </a:spcAft>
              <a:buClr>
                <a:schemeClr val="dk1"/>
              </a:buClr>
              <a:buSzPts val="1100"/>
              <a:buNone/>
            </a:pPr>
            <a:r>
              <a:rPr lang="vi-VN" sz="2400" dirty="0"/>
              <a:t>- Là thanh phía trên trang web để người dùng có thể chuyển trang một cách nhanh chóng vè dễ dàng</a:t>
            </a:r>
          </a:p>
          <a:p>
            <a:pPr marL="0" lvl="0" indent="0" algn="l" rtl="0">
              <a:spcBef>
                <a:spcPts val="600"/>
              </a:spcBef>
              <a:spcAft>
                <a:spcPts val="0"/>
              </a:spcAft>
              <a:buClr>
                <a:schemeClr val="dk1"/>
              </a:buClr>
              <a:buSzPts val="1100"/>
              <a:buNone/>
            </a:pPr>
            <a:r>
              <a:rPr lang="vi-VN" sz="2400" dirty="0"/>
              <a:t>+ Bên trái là logo của trang web</a:t>
            </a:r>
          </a:p>
          <a:p>
            <a:pPr marL="0" lvl="0" indent="0" algn="l" rtl="0">
              <a:spcBef>
                <a:spcPts val="600"/>
              </a:spcBef>
              <a:spcAft>
                <a:spcPts val="0"/>
              </a:spcAft>
              <a:buClr>
                <a:schemeClr val="dk1"/>
              </a:buClr>
              <a:buSzPts val="1100"/>
              <a:buNone/>
            </a:pPr>
            <a:r>
              <a:rPr lang="vi-VN" sz="2400" dirty="0"/>
              <a:t>+ Bên phải là nơi để chuyển trang</a:t>
            </a:r>
            <a:endParaRPr sz="2400" dirty="0"/>
          </a:p>
        </p:txBody>
      </p:sp>
    </p:spTree>
    <p:extLst>
      <p:ext uri="{BB962C8B-B14F-4D97-AF65-F5344CB8AC3E}">
        <p14:creationId xmlns:p14="http://schemas.microsoft.com/office/powerpoint/2010/main" val="2728296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35757" y="136920"/>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7" name="Google Shape;61;p12">
            <a:extLst>
              <a:ext uri="{FF2B5EF4-FFF2-40B4-BE49-F238E27FC236}">
                <a16:creationId xmlns:a16="http://schemas.microsoft.com/office/drawing/2014/main" id="{95AF419B-F112-434A-90BF-AD9375A92810}"/>
              </a:ext>
            </a:extLst>
          </p:cNvPr>
          <p:cNvSpPr txBox="1">
            <a:spLocks noGrp="1"/>
          </p:cNvSpPr>
          <p:nvPr>
            <p:ph type="body" idx="1"/>
          </p:nvPr>
        </p:nvSpPr>
        <p:spPr>
          <a:xfrm>
            <a:off x="386559" y="1228132"/>
            <a:ext cx="4492623"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Header</a:t>
            </a:r>
            <a:endParaRPr sz="2400" dirty="0"/>
          </a:p>
          <a:p>
            <a:pPr marL="0" lvl="0" indent="0" algn="l" rtl="0">
              <a:spcBef>
                <a:spcPts val="600"/>
              </a:spcBef>
              <a:spcAft>
                <a:spcPts val="0"/>
              </a:spcAft>
              <a:buClr>
                <a:schemeClr val="dk1"/>
              </a:buClr>
              <a:buSzPts val="1100"/>
              <a:buNone/>
            </a:pPr>
            <a:r>
              <a:rPr lang="vi-VN" sz="2400" dirty="0"/>
              <a:t>- Nếu đăng nhập vô trang web bằng điện thoại thì thanh header sẽ ngọn hơn</a:t>
            </a:r>
          </a:p>
        </p:txBody>
      </p:sp>
      <p:pic>
        <p:nvPicPr>
          <p:cNvPr id="4" name="Picture 3">
            <a:extLst>
              <a:ext uri="{FF2B5EF4-FFF2-40B4-BE49-F238E27FC236}">
                <a16:creationId xmlns:a16="http://schemas.microsoft.com/office/drawing/2014/main" id="{3719F26B-8D8A-4490-B4AD-8E1201945DAE}"/>
              </a:ext>
            </a:extLst>
          </p:cNvPr>
          <p:cNvPicPr>
            <a:picLocks noChangeAspect="1"/>
          </p:cNvPicPr>
          <p:nvPr/>
        </p:nvPicPr>
        <p:blipFill>
          <a:blip r:embed="rId3"/>
          <a:stretch>
            <a:fillRect/>
          </a:stretch>
        </p:blipFill>
        <p:spPr>
          <a:xfrm>
            <a:off x="335757" y="3324818"/>
            <a:ext cx="4362450" cy="590550"/>
          </a:xfrm>
          <a:prstGeom prst="rect">
            <a:avLst/>
          </a:prstGeom>
        </p:spPr>
      </p:pic>
      <p:sp>
        <p:nvSpPr>
          <p:cNvPr id="8" name="Google Shape;61;p12">
            <a:extLst>
              <a:ext uri="{FF2B5EF4-FFF2-40B4-BE49-F238E27FC236}">
                <a16:creationId xmlns:a16="http://schemas.microsoft.com/office/drawing/2014/main" id="{BC505B02-8B77-43BE-9AB2-990442B42187}"/>
              </a:ext>
            </a:extLst>
          </p:cNvPr>
          <p:cNvSpPr txBox="1">
            <a:spLocks/>
          </p:cNvSpPr>
          <p:nvPr/>
        </p:nvSpPr>
        <p:spPr>
          <a:xfrm>
            <a:off x="5071683" y="763788"/>
            <a:ext cx="3564315" cy="9286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0" indent="0">
              <a:buClr>
                <a:schemeClr val="dk1"/>
              </a:buClr>
              <a:buSzPts val="1100"/>
              <a:buFont typeface="Titillium Web Light"/>
              <a:buNone/>
            </a:pPr>
            <a:r>
              <a:rPr lang="vi-VN" sz="2400" dirty="0"/>
              <a:t>- Khi bạn bấm vào ba gạch bên phải thì nó sẽ hiện ra một menu để chuyển trang</a:t>
            </a:r>
          </a:p>
        </p:txBody>
      </p:sp>
      <p:pic>
        <p:nvPicPr>
          <p:cNvPr id="6" name="Picture 5">
            <a:extLst>
              <a:ext uri="{FF2B5EF4-FFF2-40B4-BE49-F238E27FC236}">
                <a16:creationId xmlns:a16="http://schemas.microsoft.com/office/drawing/2014/main" id="{4158EB23-F8E0-4067-B545-B8CA91BDCFF5}"/>
              </a:ext>
            </a:extLst>
          </p:cNvPr>
          <p:cNvPicPr>
            <a:picLocks noChangeAspect="1"/>
          </p:cNvPicPr>
          <p:nvPr/>
        </p:nvPicPr>
        <p:blipFill>
          <a:blip r:embed="rId4"/>
          <a:stretch>
            <a:fillRect/>
          </a:stretch>
        </p:blipFill>
        <p:spPr>
          <a:xfrm>
            <a:off x="5433478" y="2235994"/>
            <a:ext cx="3047106" cy="2563865"/>
          </a:xfrm>
          <a:prstGeom prst="rect">
            <a:avLst/>
          </a:prstGeom>
        </p:spPr>
      </p:pic>
    </p:spTree>
    <p:extLst>
      <p:ext uri="{BB962C8B-B14F-4D97-AF65-F5344CB8AC3E}">
        <p14:creationId xmlns:p14="http://schemas.microsoft.com/office/powerpoint/2010/main" val="1569027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335755" y="77387"/>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dirty="0"/>
              <a:t>Về cấu trúc</a:t>
            </a:r>
            <a:endParaRPr dirty="0"/>
          </a:p>
        </p:txBody>
      </p:sp>
      <p:sp>
        <p:nvSpPr>
          <p:cNvPr id="61" name="Google Shape;61;p12"/>
          <p:cNvSpPr txBox="1">
            <a:spLocks noGrp="1"/>
          </p:cNvSpPr>
          <p:nvPr>
            <p:ph type="body" idx="1"/>
          </p:nvPr>
        </p:nvSpPr>
        <p:spPr>
          <a:xfrm>
            <a:off x="392905" y="1056231"/>
            <a:ext cx="7629525" cy="92868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2400" b="1" dirty="0"/>
              <a:t>Home</a:t>
            </a:r>
            <a:endParaRPr sz="2400" dirty="0"/>
          </a:p>
          <a:p>
            <a:pPr marL="0" lvl="0" indent="0" algn="l" rtl="0">
              <a:spcBef>
                <a:spcPts val="600"/>
              </a:spcBef>
              <a:spcAft>
                <a:spcPts val="0"/>
              </a:spcAft>
              <a:buClr>
                <a:schemeClr val="dk1"/>
              </a:buClr>
              <a:buSzPts val="1100"/>
              <a:buFont typeface="Arial"/>
              <a:buNone/>
            </a:pPr>
            <a:r>
              <a:rPr lang="vi-VN" sz="2400" dirty="0"/>
              <a:t>-Là trang sẽ hiện lên đầu tiên khi người dùng vào trang hoặc đăng nhập vào </a:t>
            </a:r>
            <a:endParaRPr sz="2400" dirty="0"/>
          </a:p>
        </p:txBody>
      </p:sp>
      <p:sp>
        <p:nvSpPr>
          <p:cNvPr id="63" name="Google Shape;63;p12"/>
          <p:cNvSpPr txBox="1">
            <a:spLocks noGrp="1"/>
          </p:cNvSpPr>
          <p:nvPr>
            <p:ph type="sldNum" idx="12"/>
          </p:nvPr>
        </p:nvSpPr>
        <p:spPr>
          <a:xfrm>
            <a:off x="8437721" y="4592688"/>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E3A91170-90CE-443F-AC1E-AD5EE2D5E312}"/>
              </a:ext>
            </a:extLst>
          </p:cNvPr>
          <p:cNvPicPr>
            <a:picLocks noChangeAspect="1"/>
          </p:cNvPicPr>
          <p:nvPr/>
        </p:nvPicPr>
        <p:blipFill>
          <a:blip r:embed="rId3"/>
          <a:stretch>
            <a:fillRect/>
          </a:stretch>
        </p:blipFill>
        <p:spPr>
          <a:xfrm>
            <a:off x="1664493" y="2416066"/>
            <a:ext cx="5815013" cy="2569635"/>
          </a:xfrm>
          <a:prstGeom prst="rect">
            <a:avLst/>
          </a:prstGeom>
        </p:spPr>
      </p:pic>
    </p:spTree>
    <p:extLst>
      <p:ext uri="{BB962C8B-B14F-4D97-AF65-F5344CB8AC3E}">
        <p14:creationId xmlns:p14="http://schemas.microsoft.com/office/powerpoint/2010/main" val="3200255081"/>
      </p:ext>
    </p:extLst>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617</Words>
  <Application>Microsoft Office PowerPoint</Application>
  <PresentationFormat>On-screen Show (16:9)</PresentationFormat>
  <Paragraphs>96</Paragraphs>
  <Slides>24</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Titillium Web</vt:lpstr>
      <vt:lpstr>Times New Roman</vt:lpstr>
      <vt:lpstr>Titillium Web Light</vt:lpstr>
      <vt:lpstr>Ninacor template</vt:lpstr>
      <vt:lpstr>Báo cáo Lập Trình Web</vt:lpstr>
      <vt:lpstr>Thành viên</vt:lpstr>
      <vt:lpstr>Giới Thiệu Chung</vt:lpstr>
      <vt:lpstr>Cấu trúc trang Web</vt:lpstr>
      <vt:lpstr>PowerPoint Presentation</vt:lpstr>
      <vt:lpstr>PowerPoint Presentation</vt:lpstr>
      <vt:lpstr>Về cấu trúc</vt:lpstr>
      <vt:lpstr>Về cấu trúc</vt:lpstr>
      <vt:lpstr>Về cấu trúc</vt:lpstr>
      <vt:lpstr>Về cấu trúc</vt:lpstr>
      <vt:lpstr>Về cấu trúc</vt:lpstr>
      <vt:lpstr>Về cấu trúc</vt:lpstr>
      <vt:lpstr>Về cấu trúc</vt:lpstr>
      <vt:lpstr>Về cấu trúc</vt:lpstr>
      <vt:lpstr>Về cấu trúc</vt:lpstr>
      <vt:lpstr>Về cấu trúc</vt:lpstr>
      <vt:lpstr>Về cấu trúc</vt:lpstr>
      <vt:lpstr>Về cấu trúc</vt:lpstr>
      <vt:lpstr>Về cấu trúc</vt:lpstr>
      <vt:lpstr>Về cấu trúc</vt:lpstr>
      <vt:lpstr>Về cấu trúc</vt:lpstr>
      <vt:lpstr>Về cấu trúc</vt:lpstr>
      <vt:lpstr>Về cấu trúc</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Lập Trình Web</dc:title>
  <dc:creator>Hp</dc:creator>
  <cp:lastModifiedBy>Minh Sang Nguyễn</cp:lastModifiedBy>
  <cp:revision>3</cp:revision>
  <dcterms:modified xsi:type="dcterms:W3CDTF">2024-11-08T09:22:01Z</dcterms:modified>
</cp:coreProperties>
</file>